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86" r:id="rId9"/>
    <p:sldId id="277" r:id="rId10"/>
    <p:sldId id="279" r:id="rId11"/>
    <p:sldId id="263" r:id="rId12"/>
    <p:sldId id="265" r:id="rId13"/>
    <p:sldId id="283" r:id="rId14"/>
    <p:sldId id="285" r:id="rId15"/>
    <p:sldId id="264" r:id="rId16"/>
    <p:sldId id="268" r:id="rId17"/>
    <p:sldId id="289" r:id="rId18"/>
    <p:sldId id="288" r:id="rId19"/>
    <p:sldId id="269" r:id="rId20"/>
    <p:sldId id="270" r:id="rId21"/>
    <p:sldId id="271" r:id="rId22"/>
    <p:sldId id="266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/>
    <p:restoredTop sz="94635"/>
  </p:normalViewPr>
  <p:slideViewPr>
    <p:cSldViewPr snapToGrid="0">
      <p:cViewPr varScale="1">
        <p:scale>
          <a:sx n="120" d="100"/>
          <a:sy n="120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388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usudinu/mobile-and-embedded-comput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usudinu.r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inu_stefan.rusu@upb.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0. Course orientation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3B971-D792-5970-E680-CEBDB3B74C63}"/>
              </a:ext>
            </a:extLst>
          </p:cNvPr>
          <p:cNvSpPr txBox="1"/>
          <p:nvPr/>
        </p:nvSpPr>
        <p:spPr>
          <a:xfrm>
            <a:off x="6209414" y="1483806"/>
            <a:ext cx="4859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is mandatory to create a GitHub account at </a:t>
            </a:r>
            <a:r>
              <a:rPr lang="en-US" sz="2800" u="sng" dirty="0">
                <a:hlinkClick r:id="rId3"/>
              </a:rPr>
              <a:t>https://github.com/signup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You can find all the resources you need in this repository: </a:t>
            </a:r>
            <a:r>
              <a:rPr lang="en-US" sz="2800" dirty="0">
                <a:hlinkClick r:id="rId4"/>
              </a:rPr>
              <a:t>https://rusudinu/mobile-and-embedded-computing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F0C93-964E-6AF5-659E-58C09A79D9DF}"/>
              </a:ext>
            </a:extLst>
          </p:cNvPr>
          <p:cNvSpPr txBox="1"/>
          <p:nvPr/>
        </p:nvSpPr>
        <p:spPr>
          <a:xfrm>
            <a:off x="5443871" y="1443841"/>
            <a:ext cx="5571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contains all the files of your project, and each revision of it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contains at least one branch (main/master)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is a Git ‘concept’, and NOT a GitHub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3D163-97D5-D6E9-AE9A-837B5DE8CDF7}"/>
              </a:ext>
            </a:extLst>
          </p:cNvPr>
          <p:cNvSpPr txBox="1"/>
          <p:nvPr/>
        </p:nvSpPr>
        <p:spPr>
          <a:xfrm>
            <a:off x="5369442" y="1814370"/>
            <a:ext cx="60246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Branches allow contributors to develop features, fix bugs or experiment new ideas without impacting other team members.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branch is created from an existing branch.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425A1-AF68-B8C2-0392-2171AE53E582}"/>
              </a:ext>
            </a:extLst>
          </p:cNvPr>
          <p:cNvSpPr txBox="1"/>
          <p:nvPr/>
        </p:nvSpPr>
        <p:spPr>
          <a:xfrm>
            <a:off x="4718335" y="797510"/>
            <a:ext cx="6879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pull request is an event that takes place when a contributor is ready to begin the process of merging new code changes with the main project branch.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After a peer review, a pull request may or may not be approved.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If approved, it may be merged, otherwise the author must make the requested changes until he receives all the required approvals.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A306D-A283-6E16-A211-7596336D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2567F-FCEB-1406-8E6A-B25A958E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omputer hardware system with boxes and letters&#10;&#10;AI-generated content may be incorrect.">
            <a:extLst>
              <a:ext uri="{FF2B5EF4-FFF2-40B4-BE49-F238E27FC236}">
                <a16:creationId xmlns:a16="http://schemas.microsoft.com/office/drawing/2014/main" id="{9F38AF69-CB44-B1F2-7F6E-1555FB9E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72" b="70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476B4-DEEC-AE95-0965-F3990541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8DE0-3BC8-AEEF-4ED4-FF3AE80F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Device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7D47-4522-D002-63CD-259AC78C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CPU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RAM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SSD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GPU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For mobile devices, the battery is also a ‘resource’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8A05-6C4A-CAA0-1F1B-FC3718EF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63" y="473654"/>
            <a:ext cx="2887253" cy="5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B622-2F12-B4C3-0571-C28CAEE2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396A8-211E-68B4-5B5A-A4A0FE74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Resource allocation for LLMs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1B95-29FD-6341-9F0E-36074AF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When you try to load a Large Language Model (LLM), the operating system will do the following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’Unified memory’ in MacBooks is very useful for LLMS because you have a lot more ‘VRAM’ available	</a:t>
            </a:r>
          </a:p>
          <a:p>
            <a:pPr marL="914400" lvl="2" indent="0">
              <a:buNone/>
            </a:pPr>
            <a:endParaRPr lang="en-US" sz="2200" dirty="0">
              <a:cs typeface="Al Bayan Plain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0B04C-F680-0869-7147-AA0C635A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F2F2-C7D4-8906-5A7A-11564489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02C7-B74D-E667-CBD4-47A9804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B0AD-0C07-9A92-4C10-1EC040E9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Runs in a </a:t>
            </a:r>
            <a:r>
              <a:rPr lang="en-US" b="1" dirty="0">
                <a:cs typeface="Al Bayan Plain" pitchFamily="2" charset="-78"/>
              </a:rPr>
              <a:t>web browser </a:t>
            </a:r>
            <a:r>
              <a:rPr lang="en-US" dirty="0">
                <a:cs typeface="Al Bayan Plain" pitchFamily="2" charset="-78"/>
              </a:rPr>
              <a:t>instead of being installed directly on a device like a Desktop App /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Is accessed using a </a:t>
            </a:r>
            <a:r>
              <a:rPr lang="en-US" b="1" dirty="0">
                <a:cs typeface="Al Bayan Plain" pitchFamily="2" charset="-78"/>
              </a:rPr>
              <a:t>URL </a:t>
            </a:r>
            <a:r>
              <a:rPr lang="en-US" dirty="0">
                <a:cs typeface="Al Bayan Plain" pitchFamily="2" charset="-78"/>
              </a:rPr>
              <a:t>(e.g. </a:t>
            </a:r>
            <a:r>
              <a:rPr lang="en-US" dirty="0">
                <a:cs typeface="Al Bayan Plain" pitchFamily="2" charset="-78"/>
                <a:hlinkClick r:id="rId2"/>
              </a:rPr>
              <a:t>https://rusudinu.ro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No installation needed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Cross platform ‘by default’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Usually require an active internet connection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The content &amp; functionality updates in real time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b="1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995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17F6-497B-A37E-8102-55E7AE80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E7B9-8B2E-660F-6C4F-3488B51C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 (PWA)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377-117A-F695-0E58-05DA4910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‘Modern’ technologies making a website behave like a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Installable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Capable of working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HTTPs only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Cross platform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Updates are automatically checked in the background by the service worker and are applied when the app is opened the next time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722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7E7B-5827-BBF6-FBA1-991606DB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9122"/>
            <a:ext cx="10515600" cy="540784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500" b="1" dirty="0">
                <a:cs typeface="Al Bayan Plain" pitchFamily="2" charset="-78"/>
              </a:rPr>
              <a:t>Ing. Dinu-Ștefan RUSU</a:t>
            </a:r>
          </a:p>
          <a:p>
            <a:pPr marL="0" lvl="0" indent="0">
              <a:buNone/>
            </a:pPr>
            <a:endParaRPr lang="en-US" dirty="0">
              <a:cs typeface="Al Bayan Plain" pitchFamily="2" charset="-78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cs typeface="Al Bayan Plain" pitchFamily="2" charset="-78"/>
                <a:sym typeface="Archivo"/>
              </a:rPr>
              <a:t>You can contact me on:</a:t>
            </a:r>
          </a:p>
          <a:p>
            <a:pPr lvl="0"/>
            <a:r>
              <a:rPr lang="en-US" dirty="0"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dinu_stefan.rusu@upb.ro</a:t>
            </a:r>
            <a:endParaRPr lang="en-US" dirty="0">
              <a:ea typeface="Archivo"/>
              <a:cs typeface="Archivo"/>
              <a:sym typeface="Archivo"/>
            </a:endParaRPr>
          </a:p>
          <a:p>
            <a:pPr lvl="0"/>
            <a:r>
              <a:rPr lang="en-US" dirty="0">
                <a:ea typeface="Archivo"/>
                <a:cs typeface="Archivo"/>
                <a:sym typeface="Archivo"/>
              </a:rPr>
              <a:t>Teams</a:t>
            </a:r>
          </a:p>
          <a:p>
            <a:pPr lvl="0"/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Senior Engineer @ Dell					[Kotlin, Spring Boot]</a:t>
            </a:r>
          </a:p>
          <a:p>
            <a:pPr marL="0" lvl="0" indent="0">
              <a:buNone/>
            </a:pPr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45+ Launched apps on Google Play &amp; App Store	[Flutter, Java]</a:t>
            </a: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Speaker at </a:t>
            </a:r>
            <a:r>
              <a:rPr lang="en-US" dirty="0" err="1">
                <a:ea typeface="Archivo"/>
                <a:cs typeface="Archivo"/>
                <a:sym typeface="Archivo"/>
              </a:rPr>
              <a:t>DevTalks</a:t>
            </a:r>
            <a:r>
              <a:rPr lang="en-US" dirty="0">
                <a:ea typeface="Archivo"/>
                <a:cs typeface="Archivo"/>
                <a:sym typeface="Archivo"/>
              </a:rPr>
              <a:t> 2025 – Scaling Flutter to 100k MAU as a solo 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6989-5616-4B0D-A716-8FD72E7C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6A88-1D50-9645-FE11-4619EDEA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Platform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3533-7F95-317F-9109-7FFFA69E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Most of the code is written once and the app will run on Android and iOS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Better performance compared to PWA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Slower to update, need to go through the Store review process (except for some cases like parts of React Native apps that can receive OTA (Over the Air) updates)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Some have Desktop support (Flutter)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Flutter, React Native, Kotlin Multiplatform,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133512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92C4-B4B4-274E-6895-9B232584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47B-7E07-8470-3925-5D8C3624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F4A1-8B74-5931-4F3B-420E1F55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Platform specific, built for one OS (iOS or Android)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iOS -&gt; Swift / </a:t>
            </a:r>
            <a:r>
              <a:rPr lang="en-US" dirty="0" err="1">
                <a:cs typeface="Al Bayan Plain" pitchFamily="2" charset="-78"/>
              </a:rPr>
              <a:t>ObjC</a:t>
            </a:r>
            <a:r>
              <a:rPr lang="en-US" dirty="0">
                <a:cs typeface="Al Bayan Plain" pitchFamily="2" charset="-78"/>
              </a:rPr>
              <a:t> in Xcode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Android -&gt; Kotlin / Java in Android Studio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Best performance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Use native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321468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D0036-0E97-C13F-CBCF-102E18E3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434B0B8-3B59-AC3F-F15C-97613E62B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2"/>
          <a:stretch>
            <a:fillRect/>
          </a:stretch>
        </p:blipFill>
        <p:spPr>
          <a:xfrm>
            <a:off x="1929677" y="643466"/>
            <a:ext cx="833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879C-93B6-CC48-19C7-9975C667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5C13-9656-BC7D-5797-F18EB717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Rendering (SSR)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A33C-2D4A-344C-ACC1-BC92760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</a:t>
            </a:r>
            <a:r>
              <a:rPr lang="en-US" dirty="0"/>
              <a:t>HTML is generated on the server for each request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Better SEO since content is immediately available to crawlers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Faster initial page load and Time to First </a:t>
            </a:r>
            <a:r>
              <a:rPr lang="en-US" dirty="0" err="1"/>
              <a:t>Contentful</a:t>
            </a:r>
            <a:r>
              <a:rPr lang="en-US" dirty="0"/>
              <a:t> Paint (TTCP)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Higher server load as each request requires processing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navigation between pages (full page reloads)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getServerSideProps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</a:t>
            </a:r>
            <a:r>
              <a:rPr lang="en-US" dirty="0" err="1"/>
              <a:t>SvelteKit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Ideal for dynamic content that changes frequently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865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D51D-EF06-8FDE-24D1-125F0B28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8E27-683E-9E46-09FE-EEF7A849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2B69-8E33-4EC2-043B-64C83D42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HTML pages are pre-built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Excellent performance with fast loading times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Great SEO as content is fully rendered in HTML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Can be served from CDNs for global distribution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Limited to content known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rebuilding and redeploying for content updates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getStaticProps</a:t>
            </a:r>
            <a:r>
              <a:rPr lang="en-US" dirty="0"/>
              <a:t>, Gatsby, Astro, Jekyll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Used for documentation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57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43CC-B37F-CFF4-7779-3A058D37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6A7-D764-D878-F737-05E5DCA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Rendering (CSR)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369D-0CB8-37F6-39D2-C5BD5BF63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JavaScript runs in the browser to generate the page content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Smooth user experience with fast navigation after initial load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Rich interactivity and dynamic user interfaces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initial page load as JS bundle must be downloaded and executed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Poor SEO without additional optimization (crawlers see empty page initially)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Create React App, Vue CLI apps, traditional SPAs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Best for highly interactive applications and dashboards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212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48B3-517E-0FB7-55C2-80A26B8A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365A-64F3-AD2C-A5E2-1A7DF235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577D-1EBF-A96B-7AAF-E8DCF9B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Incremental Static Regeneration (ISR)</a:t>
            </a:r>
            <a:r>
              <a:rPr lang="en-US" dirty="0"/>
              <a:t>: Combines SSG with on-demand regeneration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Partial Hydration</a:t>
            </a:r>
            <a:r>
              <a:rPr lang="en-US" dirty="0"/>
              <a:t>: Only hydrates interactive components on the client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Islands Architecture</a:t>
            </a:r>
            <a:r>
              <a:rPr lang="en-US" dirty="0"/>
              <a:t>: Static HTML with interactive "islands" of JavaScript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Universal/Isomorphic</a:t>
            </a:r>
            <a:r>
              <a:rPr lang="en-US" dirty="0"/>
              <a:t>: Same code runs on server and client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Modern frameworks like </a:t>
            </a:r>
            <a:r>
              <a:rPr lang="en-US" dirty="0" err="1"/>
              <a:t>Next.js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and </a:t>
            </a:r>
            <a:r>
              <a:rPr lang="en-US" dirty="0" err="1"/>
              <a:t>SvelteKit</a:t>
            </a:r>
            <a:r>
              <a:rPr lang="en-US" dirty="0"/>
              <a:t> support multiple strategies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525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F9EE-1F8C-F17B-21DE-26D8FA46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8B2D-7A94-A3A9-6DE9-4B5DB9D1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1. Web vs PWA vs Cross platform vs Native, Overview of SSR, SSG, CSR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2. Compiled vs Interpreted languages, Git &amp; GitHub, Agent assisted coding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3. Null safe languages, Dart &amp; Flutter, Async vs Threads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4. Stateless vs Stateful, State management techniques (introduction)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5. Server vs Client-Side code execution, Serverless vs VPS (+ http &amp; Firebase)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6. </a:t>
            </a:r>
            <a:r>
              <a:rPr lang="en-US" dirty="0" err="1">
                <a:cs typeface="Al Bayan Plain" pitchFamily="2" charset="-78"/>
              </a:rPr>
              <a:t>GraphQL</a:t>
            </a:r>
            <a:r>
              <a:rPr lang="en-US" dirty="0">
                <a:cs typeface="Al Bayan Plain" pitchFamily="2" charset="-78"/>
              </a:rPr>
              <a:t> &amp; REST, Observability for Mobile applications (Events, Crashlytics)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7. Web Sockets, Permissions &amp; routing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8. State management techniques, Business Logic Component (</a:t>
            </a:r>
            <a:r>
              <a:rPr lang="en-US" dirty="0" err="1">
                <a:cs typeface="Al Bayan Plain" pitchFamily="2" charset="-78"/>
              </a:rPr>
              <a:t>BLoC</a:t>
            </a:r>
            <a:r>
              <a:rPr lang="en-US" dirty="0">
                <a:cs typeface="Al Bayan Plain" pitchFamily="2" charset="-78"/>
              </a:rPr>
              <a:t>) pattern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9. Authentication, OAuth providers, Firebase App Check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10. Running AI locally (Google ML Kit for Flutter) &amp; Connecting to LLMs (</a:t>
            </a:r>
            <a:r>
              <a:rPr lang="en-US" dirty="0" err="1">
                <a:cs typeface="Al Bayan Plain" pitchFamily="2" charset="-78"/>
              </a:rPr>
              <a:t>VertexAI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11. Deploy to stores (Google Play, App Store) &amp; CI/CD With GitHub Actions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12. Performance and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0690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C40A-0AAC-FE2B-3D55-FC805163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BEC-B294-95BC-1054-3DE32209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A63F-31D3-4BD3-F0FB-55F20BF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b="1" dirty="0"/>
              <a:t>Final grade (</a:t>
            </a:r>
            <a:r>
              <a:rPr lang="en-US" dirty="0"/>
              <a:t>10p)</a:t>
            </a:r>
            <a:endParaRPr lang="en-US" b="1" dirty="0"/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4p (Exam)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+ 4p (Laboratory)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+ 2p (Course Test)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SzPts val="1100"/>
              <a:buNone/>
            </a:pPr>
            <a:r>
              <a:rPr lang="en-US" b="1" dirty="0"/>
              <a:t>Requirements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In total ≥ 5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(Exam + Lab + Course Test)</a:t>
            </a:r>
          </a:p>
        </p:txBody>
      </p:sp>
    </p:spTree>
    <p:extLst>
      <p:ext uri="{BB962C8B-B14F-4D97-AF65-F5344CB8AC3E}">
        <p14:creationId xmlns:p14="http://schemas.microsoft.com/office/powerpoint/2010/main" val="11048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4729C-B494-5D82-26F9-CD9BEF45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CD31-2D09-6AF7-4D4D-05C5A310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Laboratory – 4P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D55B-00A3-BCFD-7F3F-37A8F2FA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Hands-on Flutter exercises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4 Milestones: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1. Build basic UI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2. Integrate with the provided API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3. State management &amp; Offline first (1p)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4. Final presentation (2p)</a:t>
            </a:r>
          </a:p>
        </p:txBody>
      </p:sp>
    </p:spTree>
    <p:extLst>
      <p:ext uri="{BB962C8B-B14F-4D97-AF65-F5344CB8AC3E}">
        <p14:creationId xmlns:p14="http://schemas.microsoft.com/office/powerpoint/2010/main" val="310879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20D7C-CE0C-F376-F5A3-C038A055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F1A3-6F35-BF45-EE6D-8D1D4ECD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0794" cy="1325563"/>
          </a:xfrm>
        </p:spPr>
        <p:txBody>
          <a:bodyPr/>
          <a:lstStyle/>
          <a:p>
            <a:r>
              <a:rPr lang="en-US" dirty="0"/>
              <a:t>Course test – 2P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1A62-B625-F61E-7B7E-201EFF7F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94023"/>
          </a:xfrm>
        </p:spPr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Written theory, on paper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1h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During lecture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1B701C-0E4A-A18E-FF65-E48E9A6BA7C2}"/>
              </a:ext>
            </a:extLst>
          </p:cNvPr>
          <p:cNvSpPr txBox="1">
            <a:spLocks/>
          </p:cNvSpPr>
          <p:nvPr/>
        </p:nvSpPr>
        <p:spPr>
          <a:xfrm>
            <a:off x="838200" y="3619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Bonus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0F79E-C4C5-1749-AE2C-373409615EAA}"/>
              </a:ext>
            </a:extLst>
          </p:cNvPr>
          <p:cNvSpPr txBox="1">
            <a:spLocks/>
          </p:cNvSpPr>
          <p:nvPr/>
        </p:nvSpPr>
        <p:spPr>
          <a:xfrm>
            <a:off x="838200" y="4945211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Kahoot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Course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F8341E-C5DA-81C3-5CB8-5486B7E8BE12}"/>
              </a:ext>
            </a:extLst>
          </p:cNvPr>
          <p:cNvSpPr txBox="1">
            <a:spLocks/>
          </p:cNvSpPr>
          <p:nvPr/>
        </p:nvSpPr>
        <p:spPr>
          <a:xfrm>
            <a:off x="6558897" y="2159148"/>
            <a:ext cx="479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exam – 4P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BD852-D16D-ED3A-BF73-4EB463F4542E}"/>
              </a:ext>
            </a:extLst>
          </p:cNvPr>
          <p:cNvSpPr txBox="1">
            <a:spLocks/>
          </p:cNvSpPr>
          <p:nvPr/>
        </p:nvSpPr>
        <p:spPr>
          <a:xfrm>
            <a:off x="6558897" y="3484711"/>
            <a:ext cx="4794903" cy="1794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Written theory, on paper</a:t>
            </a:r>
          </a:p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During exam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8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D7A26-8EDA-FEF6-952A-1FD6F104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D930-C568-1515-DD9E-887607240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>
                <a:cs typeface="Al Bayan Plain" pitchFamily="2" charset="-78"/>
              </a:rPr>
              <a:t>Lecture 1. Platforms &amp; Technology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2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DE96C-FC85-124D-26E8-B64A0C2D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6540F1-17D1-95EB-0904-EE786731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42191C1-C700-9816-9CF4-8C6AAEBF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86" b="86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alphaModFix amt="19754"/>
          </a:blip>
          <a:stretch>
            <a:fillRect/>
          </a:stretch>
        </p:blipFill>
        <p:spPr>
          <a:xfrm>
            <a:off x="5688480" y="2140653"/>
            <a:ext cx="5850648" cy="24408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6AA0A-94E5-5C65-717B-681627F27362}"/>
              </a:ext>
            </a:extLst>
          </p:cNvPr>
          <p:cNvSpPr txBox="1">
            <a:spLocks/>
          </p:cNvSpPr>
          <p:nvPr/>
        </p:nvSpPr>
        <p:spPr>
          <a:xfrm>
            <a:off x="652872" y="1567039"/>
            <a:ext cx="9522486" cy="4312766"/>
          </a:xfrm>
          <a:prstGeom prst="rect">
            <a:avLst/>
          </a:prstGeom>
        </p:spPr>
        <p:txBody>
          <a:bodyPr vert="horz" lIns="91440" tIns="45720" rIns="91440" bIns="45720" numCol="2" spcCol="1092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E492-7090-5567-79EC-41800218F367}"/>
              </a:ext>
            </a:extLst>
          </p:cNvPr>
          <p:cNvSpPr txBox="1"/>
          <p:nvPr/>
        </p:nvSpPr>
        <p:spPr>
          <a:xfrm>
            <a:off x="998462" y="1307376"/>
            <a:ext cx="4344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Git is a version control system, designed to handle everything related to source code management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Used to track changes in the source code, enabling multiple developers to work together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1203</Words>
  <Application>Microsoft Macintosh PowerPoint</Application>
  <PresentationFormat>Widescreen</PresentationFormat>
  <Paragraphs>142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Al Bayan Plain</vt:lpstr>
      <vt:lpstr>Aptos</vt:lpstr>
      <vt:lpstr>Aptos Display</vt:lpstr>
      <vt:lpstr>Archivo</vt:lpstr>
      <vt:lpstr>Arial</vt:lpstr>
      <vt:lpstr>Wingdings</vt:lpstr>
      <vt:lpstr>Office Theme</vt:lpstr>
      <vt:lpstr>Mobile and Embedded Computing</vt:lpstr>
      <vt:lpstr>PowerPoint Presentation</vt:lpstr>
      <vt:lpstr>Course Topics</vt:lpstr>
      <vt:lpstr>Grading</vt:lpstr>
      <vt:lpstr>Laboratory – 4P</vt:lpstr>
      <vt:lpstr>Course test – 2P</vt:lpstr>
      <vt:lpstr>Lecture 1. Platforms &amp;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resources</vt:lpstr>
      <vt:lpstr>Resource allocation for LLMs</vt:lpstr>
      <vt:lpstr>Web App</vt:lpstr>
      <vt:lpstr>Progressive Web App (PWA)</vt:lpstr>
      <vt:lpstr>Cross Platform Apps</vt:lpstr>
      <vt:lpstr>Native Apps</vt:lpstr>
      <vt:lpstr>PowerPoint Presentation</vt:lpstr>
      <vt:lpstr>Server Side Rendering (SSR)</vt:lpstr>
      <vt:lpstr>Static Site Generation (SSG)</vt:lpstr>
      <vt:lpstr>Client Side Rendering (CSR)</vt:lpstr>
      <vt:lpstr>Hybrid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4</cp:revision>
  <dcterms:created xsi:type="dcterms:W3CDTF">2025-09-15T16:44:45Z</dcterms:created>
  <dcterms:modified xsi:type="dcterms:W3CDTF">2025-09-20T18:06:15Z</dcterms:modified>
</cp:coreProperties>
</file>